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82" r:id="rId2"/>
    <p:sldId id="343" r:id="rId3"/>
    <p:sldId id="344" r:id="rId4"/>
    <p:sldId id="345" r:id="rId5"/>
    <p:sldId id="396" r:id="rId6"/>
    <p:sldId id="385" r:id="rId7"/>
    <p:sldId id="386" r:id="rId8"/>
    <p:sldId id="387" r:id="rId9"/>
    <p:sldId id="389" r:id="rId10"/>
    <p:sldId id="349" r:id="rId11"/>
    <p:sldId id="395" r:id="rId12"/>
    <p:sldId id="351" r:id="rId13"/>
    <p:sldId id="364" r:id="rId14"/>
    <p:sldId id="365" r:id="rId15"/>
    <p:sldId id="352" r:id="rId16"/>
    <p:sldId id="353" r:id="rId17"/>
    <p:sldId id="397" r:id="rId18"/>
    <p:sldId id="398" r:id="rId19"/>
    <p:sldId id="399" r:id="rId20"/>
    <p:sldId id="400" r:id="rId21"/>
    <p:sldId id="401"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1" autoAdjust="0"/>
    <p:restoredTop sz="70031" autoAdjust="0"/>
  </p:normalViewPr>
  <p:slideViewPr>
    <p:cSldViewPr snapToGrid="0">
      <p:cViewPr varScale="1">
        <p:scale>
          <a:sx n="149" d="100"/>
          <a:sy n="149" d="100"/>
        </p:scale>
        <p:origin x="192" y="3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application</a:t>
            </a:r>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12</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Agility – </a:t>
            </a:r>
            <a:r>
              <a:rPr lang="en" sz="2000" b="0" i="0" u="none" strike="noStrike" cap="none" dirty="0">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Portability – </a:t>
            </a:r>
            <a:r>
              <a:rPr lang="en" sz="2000" b="0" i="0" u="none" strike="noStrike" cap="none" dirty="0">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Control </a:t>
            </a:r>
            <a:r>
              <a:rPr lang="en" sz="2000" b="0" i="0" u="none" strike="noStrike" cap="none" dirty="0">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latest </a:t>
            </a:r>
            <a:r>
              <a:rPr lang="en-US" baseline="0" dirty="0" err="1"/>
              <a:t>redis</a:t>
            </a:r>
            <a:r>
              <a:rPr lang="en-US" baseline="0" dirty="0"/>
              <a:t> image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a:t>
            </a:r>
            <a:r>
              <a:rPr lang="en-US" baseline="0" dirty="0" err="1"/>
              <a:t>redis</a:t>
            </a:r>
            <a:r>
              <a:rPr lang="en-US" baseline="0" dirty="0"/>
              <a:t> image we pulled earlier -d tells docker It should start the application in detached mode (running in the background) –name test-</a:t>
            </a:r>
            <a:r>
              <a:rPr lang="en-US" baseline="0" dirty="0" err="1"/>
              <a:t>redis</a:t>
            </a:r>
            <a:r>
              <a:rPr lang="en-US" baseline="0" dirty="0"/>
              <a:t>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(test-</a:t>
            </a:r>
            <a:r>
              <a:rPr lang="en-US" baseline="0" dirty="0" err="1"/>
              <a:t>redis</a:t>
            </a:r>
            <a:r>
              <a:rPr lang="en-US" baseline="0" dirty="0"/>
              <a:t> in our example) or the container ID (every image and container are assigned a unique ID)</a:t>
            </a:r>
          </a:p>
          <a:p>
            <a:endParaRPr lang="en-US" baseline="0" dirty="0"/>
          </a:p>
          <a:p>
            <a:r>
              <a:rPr lang="en-US" baseline="0" dirty="0"/>
              <a:t>Docker </a:t>
            </a:r>
            <a:r>
              <a:rPr lang="en-US" baseline="0" dirty="0" err="1"/>
              <a:t>rm</a:t>
            </a:r>
            <a:r>
              <a:rPr lang="en-US" baseline="0" dirty="0"/>
              <a:t> removes the stopped container. if you specify </a:t>
            </a:r>
            <a:r>
              <a:rPr lang="en-US" baseline="0" dirty="0" err="1"/>
              <a:t>rm</a:t>
            </a:r>
            <a:r>
              <a:rPr lang="en-US" baseline="0" dirty="0"/>
              <a:t>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p:txBody>
      </p:sp>
      <p:sp>
        <p:nvSpPr>
          <p:cNvPr id="4" name="Slide Number Placeholder 3"/>
          <p:cNvSpPr>
            <a:spLocks noGrp="1"/>
          </p:cNvSpPr>
          <p:nvPr>
            <p:ph type="sldNum" sz="quarter" idx="10"/>
          </p:nvPr>
        </p:nvSpPr>
        <p:spPr/>
        <p:txBody>
          <a:bodyPr/>
          <a:lstStyle/>
          <a:p>
            <a:fld id="{626B5B97-6967-46EC-ACF4-34CD29FFC565}" type="slidenum">
              <a:rPr lang="en-US" smtClean="0"/>
              <a:t>15</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a:p>
            <a:r>
              <a:rPr lang="en-US" dirty="0"/>
              <a:t>This Dockerfile</a:t>
            </a:r>
            <a:r>
              <a:rPr lang="en-US" baseline="0" dirty="0"/>
              <a:t> builds a simple flask-based python </a:t>
            </a:r>
            <a:r>
              <a:rPr lang="en-US" baseline="0" dirty="0" err="1"/>
              <a:t>webapp</a:t>
            </a:r>
            <a:r>
              <a:rPr lang="en-US" baseline="0" dirty="0"/>
              <a:t>. </a:t>
            </a:r>
          </a:p>
          <a:p>
            <a:endParaRPr lang="en-US" dirty="0"/>
          </a:p>
          <a:p>
            <a:r>
              <a:rPr lang="en-US" dirty="0"/>
              <a:t>Let’s step</a:t>
            </a:r>
            <a:r>
              <a:rPr lang="en-US" baseline="0" dirty="0"/>
              <a:t> through the Dockerfile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a:t>
            </a:r>
            <a:r>
              <a:rPr lang="en-US" baseline="0" dirty="0" err="1"/>
              <a:t>Requirements.txt</a:t>
            </a:r>
            <a:r>
              <a:rPr lang="en-US" baseline="0" dirty="0"/>
              <a: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t>
            </a:r>
            <a:r>
              <a:rPr lang="en-US" baseline="0" dirty="0" err="1"/>
              <a:t>app.py</a:t>
            </a:r>
            <a:r>
              <a:rPr lang="en-US" baseline="0" dirty="0"/>
              <a:t>)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a:t>
            </a:r>
            <a:r>
              <a:rPr lang="en-US" baseline="0" dirty="0" err="1"/>
              <a:t>index.html</a:t>
            </a:r>
            <a:r>
              <a:rPr lang="en-US" baseline="0" dirty="0"/>
              <a:t>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16</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17</a:t>
            </a:fld>
            <a:endParaRPr lang="en-US"/>
          </a:p>
        </p:txBody>
      </p:sp>
    </p:spTree>
    <p:extLst>
      <p:ext uri="{BB962C8B-B14F-4D97-AF65-F5344CB8AC3E}">
        <p14:creationId xmlns:p14="http://schemas.microsoft.com/office/powerpoint/2010/main" val="53363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18</a:t>
            </a:fld>
            <a:endParaRPr lang="en-US"/>
          </a:p>
        </p:txBody>
      </p:sp>
    </p:spTree>
    <p:extLst>
      <p:ext uri="{BB962C8B-B14F-4D97-AF65-F5344CB8AC3E}">
        <p14:creationId xmlns:p14="http://schemas.microsoft.com/office/powerpoint/2010/main" val="88286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19</a:t>
            </a:fld>
            <a:endParaRPr lang="en-US"/>
          </a:p>
        </p:txBody>
      </p:sp>
    </p:spTree>
    <p:extLst>
      <p:ext uri="{BB962C8B-B14F-4D97-AF65-F5344CB8AC3E}">
        <p14:creationId xmlns:p14="http://schemas.microsoft.com/office/powerpoint/2010/main" val="153297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21</a:t>
            </a:fld>
            <a:endParaRPr lang="en-US"/>
          </a:p>
        </p:txBody>
      </p:sp>
    </p:spTree>
    <p:extLst>
      <p:ext uri="{BB962C8B-B14F-4D97-AF65-F5344CB8AC3E}">
        <p14:creationId xmlns:p14="http://schemas.microsoft.com/office/powerpoint/2010/main" val="243485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5</a:t>
            </a:fld>
            <a:endParaRPr lang="en-US"/>
          </a:p>
        </p:txBody>
      </p:sp>
    </p:spTree>
    <p:extLst>
      <p:ext uri="{BB962C8B-B14F-4D97-AF65-F5344CB8AC3E}">
        <p14:creationId xmlns:p14="http://schemas.microsoft.com/office/powerpoint/2010/main" val="78369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a:p>
          <a:p>
            <a:endParaRPr lang="en-US" dirty="0"/>
          </a:p>
          <a:p>
            <a:r>
              <a:rPr lang="en-US" dirty="0"/>
              <a:t>The test, which</a:t>
            </a:r>
            <a:r>
              <a:rPr lang="en-US" baseline="0" dirty="0"/>
              <a:t> uses the </a:t>
            </a:r>
            <a:r>
              <a:rPr lang="en-US" baseline="0" dirty="0" err="1"/>
              <a:t>SysBench</a:t>
            </a:r>
            <a:r>
              <a:rPr lang="en-US" baseline="0" dirty="0"/>
              <a:t> benchmark, was run on HPE </a:t>
            </a:r>
            <a:r>
              <a:rPr lang="en-US" baseline="0" dirty="0" err="1"/>
              <a:t>Proliant</a:t>
            </a:r>
            <a:r>
              <a:rPr lang="en-US" baseline="0" dirty="0"/>
              <a:t> servers w/ 3Par storage. And used Docker CS (commercially supported) Engine 1.12.3 and VMware </a:t>
            </a:r>
            <a:r>
              <a:rPr lang="en-US" baseline="0" dirty="0" err="1"/>
              <a:t>ESXi</a:t>
            </a:r>
            <a:r>
              <a:rPr lang="en-US" baseline="0" dirty="0"/>
              <a:t> 6. Bret used RHEL 7.2 as the host platform whenever a kernel was needed.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6</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testing we used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to measure database performance. </a:t>
            </a:r>
            <a:r>
              <a:rPr lang="en-US" sz="1200" kern="120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performance.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Initially 8 instances of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were run in 8 separate VMs, and a baseline measurement was taken.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 single VM was built that used the same total resources as the 8 VMs used in the first phase.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was then run inside of 8 different containers on that host.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test</a:t>
            </a:r>
            <a:r>
              <a:rPr lang="en-US" sz="1200" kern="1200" baseline="0" dirty="0">
                <a:solidFill>
                  <a:schemeClr val="tx1"/>
                </a:solidFill>
                <a:effectLst/>
                <a:latin typeface="+mn-lt"/>
                <a:ea typeface="+mn-ea"/>
                <a:cs typeface="+mn-cs"/>
              </a:rPr>
              <a:t> was </a:t>
            </a:r>
            <a:r>
              <a:rPr lang="en-US" sz="1200" kern="1200" dirty="0">
                <a:solidFill>
                  <a:schemeClr val="tx1"/>
                </a:solidFill>
                <a:effectLst/>
                <a:latin typeface="+mn-lt"/>
                <a:ea typeface="+mn-ea"/>
                <a:cs typeface="+mn-cs"/>
              </a:rPr>
              <a:t>designed under the following constraints:</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a:solidFill>
                  <a:schemeClr val="tx1"/>
                </a:solidFill>
                <a:effectLst/>
                <a:latin typeface="+mn-lt"/>
                <a:ea typeface="+mn-ea"/>
                <a:cs typeface="+mn-cs"/>
              </a:rPr>
              <a:t>vms</a:t>
            </a:r>
            <a:r>
              <a:rPr lang="en-US" sz="1200" kern="1200" dirty="0">
                <a:solidFill>
                  <a:schemeClr val="tx1"/>
                </a:solidFill>
                <a:effectLst/>
                <a:latin typeface="+mn-lt"/>
                <a:ea typeface="+mn-ea"/>
                <a:cs typeface="+mn-cs"/>
              </a:rPr>
              <a:t> vs 8 containers of similar sizes).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a:solidFill>
                  <a:schemeClr val="tx1"/>
                </a:solidFill>
                <a:effectLst/>
                <a:latin typeface="+mn-lt"/>
                <a:ea typeface="+mn-ea"/>
                <a:cs typeface="+mn-cs"/>
              </a:rPr>
              <a:t>OneView</a:t>
            </a:r>
            <a:r>
              <a:rPr lang="en-US" sz="1200" kern="1200" dirty="0">
                <a:solidFill>
                  <a:schemeClr val="tx1"/>
                </a:solidFill>
                <a:effectLst/>
                <a:latin typeface="+mn-lt"/>
                <a:ea typeface="+mn-ea"/>
                <a:cs typeface="+mn-cs"/>
              </a:rPr>
              <a:t> server profile template for the 3 identical HPE ProLiant DL360 servers utilized in the testing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a:solidFill>
                  <a:schemeClr val="tx1"/>
                </a:solidFill>
                <a:effectLst/>
                <a:latin typeface="+mn-lt"/>
                <a:ea typeface="+mn-ea"/>
                <a:cs typeface="+mn-cs"/>
              </a:rPr>
              <a:t> had the same total CPUs and RAM as were consumed by the 8 VMs in Scenario 1</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7</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dust settled we found that the benchmark showed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27% performance improvement when run in multiple containers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of these results were after we tuned the VM host to leverage CPU affinity and pinning.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8</a:t>
            </a:fld>
            <a:endParaRPr lang="en-US"/>
          </a:p>
        </p:txBody>
      </p:sp>
    </p:spTree>
    <p:extLst>
      <p:ext uri="{BB962C8B-B14F-4D97-AF65-F5344CB8AC3E}">
        <p14:creationId xmlns:p14="http://schemas.microsoft.com/office/powerpoint/2010/main" val="154667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a:t>
            </a:r>
            <a:r>
              <a:rPr lang="en-US" sz="1200" kern="1200" baseline="0" dirty="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Areas we saw significant disk savings include:</a:t>
            </a:r>
          </a:p>
          <a:p>
            <a:pPr lvl="0"/>
            <a:r>
              <a:rPr lang="en-US" sz="1200" kern="1200" dirty="0">
                <a:solidFill>
                  <a:schemeClr val="tx1"/>
                </a:solidFill>
                <a:effectLst/>
                <a:latin typeface="+mn-lt"/>
                <a:ea typeface="+mn-ea"/>
                <a:cs typeface="+mn-cs"/>
              </a:rPr>
              <a:t>Fewer VM’s with OS overhead. A bare RHEL </a:t>
            </a:r>
            <a:r>
              <a:rPr lang="en-US" sz="1200" kern="1200" dirty="0" err="1">
                <a:solidFill>
                  <a:schemeClr val="tx1"/>
                </a:solidFill>
                <a:effectLst/>
                <a:latin typeface="+mn-lt"/>
                <a:ea typeface="+mn-ea"/>
                <a:cs typeface="+mn-cs"/>
              </a:rPr>
              <a:t>vmdk</a:t>
            </a:r>
            <a:r>
              <a:rPr lang="en-US" sz="1200" kern="1200" dirty="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a:solidFill>
                  <a:schemeClr val="tx1"/>
                </a:solidFill>
                <a:effectLst/>
                <a:latin typeface="+mn-lt"/>
                <a:ea typeface="+mn-ea"/>
                <a:cs typeface="+mn-cs"/>
              </a:rPr>
              <a:t>Docker images are single instance storage.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a:solidFill>
                  <a:schemeClr val="tx1"/>
                </a:solidFill>
                <a:effectLst/>
                <a:latin typeface="+mn-lt"/>
                <a:ea typeface="+mn-ea"/>
                <a:cs typeface="+mn-cs"/>
              </a:rPr>
              <a:t>VMware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needs a minimum 5GB to install, so we’ll consider that a savings on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removal of VM’s running a standard RHEL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which we averaged at 1.5GB savings per workload.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reserved 1GB of memory for the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host, which we eliminated in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a:solidFill>
                  <a:schemeClr val="tx1"/>
                </a:solidFill>
                <a:effectLst/>
                <a:latin typeface="+mn-lt"/>
                <a:ea typeface="+mn-ea"/>
                <a:cs typeface="+mn-cs"/>
              </a:rPr>
              <a:t>Any reason we don't want to call out the % in text?</a:t>
            </a:r>
          </a:p>
          <a:p>
            <a:r>
              <a:rPr lang="en-US" sz="1200" kern="1200" dirty="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9</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4" r:id="rId20"/>
    <p:sldLayoutId id="2147483695" r:id="rId21"/>
    <p:sldLayoutId id="2147483696"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5800" y="1323361"/>
            <a:ext cx="7427913" cy="682721"/>
          </a:xfrm>
        </p:spPr>
        <p:txBody>
          <a:bodyPr/>
          <a:lstStyle/>
          <a:p>
            <a:r>
              <a:rPr lang="en-US" dirty="0"/>
              <a:t>Docker</a:t>
            </a:r>
          </a:p>
        </p:txBody>
      </p:sp>
    </p:spTree>
    <p:extLst>
      <p:ext uri="{BB962C8B-B14F-4D97-AF65-F5344CB8AC3E}">
        <p14:creationId xmlns:p14="http://schemas.microsoft.com/office/powerpoint/2010/main" val="4464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11</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12</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a:solidFill>
                  <a:schemeClr val="accent1"/>
                </a:solidFill>
              </a:rPr>
              <a:t>Some Docker vocabulary</a:t>
            </a: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br>
              <a:rPr lang="en-US" sz="1800" dirty="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14</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Basic Docker Commands</a:t>
            </a:r>
          </a:p>
        </p:txBody>
      </p:sp>
      <p:sp>
        <p:nvSpPr>
          <p:cNvPr id="3" name="Content Placeholder 2"/>
          <p:cNvSpPr>
            <a:spLocks noGrp="1"/>
          </p:cNvSpPr>
          <p:nvPr>
            <p:ph idx="1"/>
          </p:nvPr>
        </p:nvSpPr>
        <p:spPr>
          <a:xfrm>
            <a:off x="228600" y="885524"/>
            <a:ext cx="8686800" cy="3747199"/>
          </a:xfrm>
          <a:prstGeom prst="rect">
            <a:avLst/>
          </a:prstGeom>
        </p:spPr>
        <p:txBody>
          <a:bodyPr>
            <a:normAutofit fontScale="77500" lnSpcReduction="20000"/>
          </a:bodyPr>
          <a:lstStyle/>
          <a:p>
            <a:pPr marL="0" indent="0">
              <a:buNone/>
            </a:pPr>
            <a:r>
              <a:rPr lang="en-US" dirty="0">
                <a:latin typeface="Consolas" charset="0"/>
                <a:ea typeface="Consolas" charset="0"/>
                <a:cs typeface="Consolas" charset="0"/>
              </a:rPr>
              <a:t>$ docker pull </a:t>
            </a:r>
            <a:r>
              <a:rPr lang="en-US" dirty="0" err="1">
                <a:latin typeface="Consolas" charset="0"/>
                <a:ea typeface="Consolas" charset="0"/>
                <a:cs typeface="Consolas" charset="0"/>
              </a:rPr>
              <a:t>redis</a:t>
            </a:r>
            <a:r>
              <a:rPr lang="en-US" dirty="0">
                <a:latin typeface="Consolas" charset="0"/>
                <a:ea typeface="Consolas" charset="0"/>
                <a:cs typeface="Consolas" charset="0"/>
              </a:rPr>
              <a:t> – pulls latest </a:t>
            </a:r>
            <a:r>
              <a:rPr lang="en-US" dirty="0" err="1">
                <a:latin typeface="Consolas" charset="0"/>
                <a:ea typeface="Consolas" charset="0"/>
                <a:cs typeface="Consolas" charset="0"/>
              </a:rPr>
              <a:t>redis</a:t>
            </a:r>
            <a:r>
              <a:rPr lang="en-US" dirty="0">
                <a:latin typeface="Consolas" charset="0"/>
                <a:ea typeface="Consolas" charset="0"/>
                <a:cs typeface="Consolas" charset="0"/>
              </a:rPr>
              <a:t> image from </a:t>
            </a:r>
            <a:r>
              <a:rPr lang="en-US" dirty="0" err="1">
                <a:latin typeface="Consolas" charset="0"/>
                <a:ea typeface="Consolas" charset="0"/>
                <a:cs typeface="Consolas" charset="0"/>
              </a:rPr>
              <a:t>dockerhub</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images – lists images available on your local docker host</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run –d -–name test-</a:t>
            </a:r>
            <a:r>
              <a:rPr lang="en-US" dirty="0" err="1">
                <a:latin typeface="Consolas" charset="0"/>
                <a:ea typeface="Consolas" charset="0"/>
                <a:cs typeface="Consolas" charset="0"/>
              </a:rPr>
              <a:t>redis</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 create container in detached mode (running in the background) and –-name test </a:t>
            </a:r>
            <a:r>
              <a:rPr lang="en-US" dirty="0" err="1">
                <a:latin typeface="Consolas" charset="0"/>
                <a:ea typeface="Consolas" charset="0"/>
                <a:cs typeface="Consolas" charset="0"/>
              </a:rPr>
              <a:t>redis</a:t>
            </a:r>
            <a:r>
              <a:rPr lang="en-US" dirty="0">
                <a:latin typeface="Consolas" charset="0"/>
                <a:ea typeface="Consolas" charset="0"/>
                <a:cs typeface="Consolas" charset="0"/>
              </a:rPr>
              <a:t> specifies the name of our running container</a:t>
            </a:r>
            <a:endParaRPr lang="en-GB" dirty="0">
              <a:solidFill>
                <a:srgbClr val="000000"/>
              </a:solidFill>
              <a:effectLst/>
              <a:latin typeface="Menlo" panose="020B0609030804020204" pitchFamily="49" charset="0"/>
            </a:endParaRP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ps</a:t>
            </a:r>
            <a:r>
              <a:rPr lang="en-US" dirty="0">
                <a:latin typeface="Consolas" charset="0"/>
                <a:ea typeface="Consolas" charset="0"/>
                <a:cs typeface="Consolas" charset="0"/>
              </a:rPr>
              <a:t> – lists all running containers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stop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a:t>
            </a:r>
            <a:r>
              <a:rPr lang="en-US" baseline="0" dirty="0"/>
              <a:t>stops a running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rm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removes stopped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rmi</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(or &lt;image id&gt;) - removes specified image</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918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16</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Dockerfile – Linux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C4A8C-CC6D-B1D1-C09C-333BED76FD44}"/>
              </a:ext>
            </a:extLst>
          </p:cNvPr>
          <p:cNvSpPr>
            <a:spLocks noGrp="1"/>
          </p:cNvSpPr>
          <p:nvPr>
            <p:ph type="sldNum" sz="quarter" idx="12"/>
          </p:nvPr>
        </p:nvSpPr>
        <p:spPr/>
        <p:txBody>
          <a:bodyPr/>
          <a:lstStyle/>
          <a:p>
            <a:fld id="{ADB58DA1-B2F1-45C7-8646-C2825988B19D}" type="slidenum">
              <a:rPr lang="en-US" smtClean="0"/>
              <a:pPr/>
              <a:t>17</a:t>
            </a:fld>
            <a:endParaRPr lang="en-US" dirty="0"/>
          </a:p>
        </p:txBody>
      </p:sp>
      <p:sp>
        <p:nvSpPr>
          <p:cNvPr id="3" name="Title 2">
            <a:extLst>
              <a:ext uri="{FF2B5EF4-FFF2-40B4-BE49-F238E27FC236}">
                <a16:creationId xmlns:a16="http://schemas.microsoft.com/office/drawing/2014/main" id="{60308750-65F1-06EF-2E89-036788F631D8}"/>
              </a:ext>
            </a:extLst>
          </p:cNvPr>
          <p:cNvSpPr>
            <a:spLocks noGrp="1"/>
          </p:cNvSpPr>
          <p:nvPr>
            <p:ph type="title"/>
          </p:nvPr>
        </p:nvSpPr>
        <p:spPr>
          <a:xfrm>
            <a:off x="228600" y="270818"/>
            <a:ext cx="8686800" cy="479918"/>
          </a:xfrm>
        </p:spPr>
        <p:txBody>
          <a:bodyPr>
            <a:normAutofit fontScale="90000"/>
          </a:bodyPr>
          <a:lstStyle/>
          <a:p>
            <a:r>
              <a:rPr lang="en-GB" sz="3100" b="1" dirty="0" err="1">
                <a:effectLst/>
                <a:latin typeface="Helvetica" pitchFamily="2" charset="0"/>
              </a:rPr>
              <a:t>Dockerfile</a:t>
            </a:r>
            <a:r>
              <a:rPr lang="en-GB" sz="1800" b="1" dirty="0">
                <a:effectLst/>
                <a:latin typeface="Helvetica" pitchFamily="2" charset="0"/>
              </a:rPr>
              <a:t> </a:t>
            </a:r>
            <a:r>
              <a:rPr lang="en-GB" sz="3100" b="1" dirty="0">
                <a:effectLst/>
                <a:latin typeface="Helvetica" pitchFamily="2" charset="0"/>
              </a:rPr>
              <a:t>-</a:t>
            </a:r>
            <a:r>
              <a:rPr lang="en-GB" sz="1800" b="1" dirty="0">
                <a:effectLst/>
                <a:latin typeface="Helvetica" pitchFamily="2" charset="0"/>
              </a:rPr>
              <a:t> </a:t>
            </a:r>
            <a:r>
              <a:rPr lang="en-GB" sz="3100" b="1" dirty="0">
                <a:effectLst/>
                <a:latin typeface="Helvetica" pitchFamily="2" charset="0"/>
              </a:rPr>
              <a:t>Instructions</a:t>
            </a:r>
            <a:r>
              <a:rPr lang="en-GB" sz="1800" b="1" dirty="0">
                <a:effectLst/>
                <a:latin typeface="Helvetica" pitchFamily="2" charset="0"/>
              </a:rPr>
              <a:t> </a:t>
            </a:r>
            <a:br>
              <a:rPr lang="en-GB" dirty="0">
                <a:effectLst/>
              </a:rPr>
            </a:br>
            <a:endParaRPr lang="en-LT" dirty="0"/>
          </a:p>
        </p:txBody>
      </p:sp>
      <p:pic>
        <p:nvPicPr>
          <p:cNvPr id="7" name="Content Placeholder 6" descr="Text&#10;&#10;Description automatically generated">
            <a:extLst>
              <a:ext uri="{FF2B5EF4-FFF2-40B4-BE49-F238E27FC236}">
                <a16:creationId xmlns:a16="http://schemas.microsoft.com/office/drawing/2014/main" id="{F4D0C7C1-485F-58C3-BB0A-BF39A1CCAA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276" y="750736"/>
            <a:ext cx="6438900" cy="3427725"/>
          </a:xfrm>
        </p:spPr>
      </p:pic>
      <p:sp>
        <p:nvSpPr>
          <p:cNvPr id="9" name="TextBox 8">
            <a:extLst>
              <a:ext uri="{FF2B5EF4-FFF2-40B4-BE49-F238E27FC236}">
                <a16:creationId xmlns:a16="http://schemas.microsoft.com/office/drawing/2014/main" id="{1E9C876E-CBB6-A1D8-073F-AD91920D446F}"/>
              </a:ext>
            </a:extLst>
          </p:cNvPr>
          <p:cNvSpPr txBox="1"/>
          <p:nvPr/>
        </p:nvSpPr>
        <p:spPr>
          <a:xfrm>
            <a:off x="480349" y="4150317"/>
            <a:ext cx="4572000" cy="646331"/>
          </a:xfrm>
          <a:prstGeom prst="rect">
            <a:avLst/>
          </a:prstGeom>
          <a:noFill/>
        </p:spPr>
        <p:txBody>
          <a:bodyPr wrap="square">
            <a:spAutoFit/>
          </a:bodyPr>
          <a:lstStyle/>
          <a:p>
            <a:r>
              <a:rPr lang="en-GB" sz="1800" dirty="0">
                <a:effectLst/>
                <a:latin typeface="Helvetica" pitchFamily="2" charset="0"/>
              </a:rPr>
              <a:t>Useful documentation: </a:t>
            </a:r>
            <a:r>
              <a:rPr lang="en-GB" sz="1800" dirty="0" err="1">
                <a:solidFill>
                  <a:srgbClr val="00A0FF"/>
                </a:solidFill>
                <a:effectLst/>
                <a:latin typeface="Helvetica" pitchFamily="2" charset="0"/>
              </a:rPr>
              <a:t>docs.docker.com</a:t>
            </a:r>
            <a:r>
              <a:rPr lang="en-GB" sz="1800" dirty="0">
                <a:solidFill>
                  <a:srgbClr val="00A0FF"/>
                </a:solidFill>
                <a:effectLst/>
                <a:latin typeface="Helvetica" pitchFamily="2" charset="0"/>
              </a:rPr>
              <a:t>/reference </a:t>
            </a:r>
            <a:endParaRPr lang="en-GB" dirty="0">
              <a:effectLst/>
            </a:endParaRPr>
          </a:p>
        </p:txBody>
      </p:sp>
    </p:spTree>
    <p:extLst>
      <p:ext uri="{BB962C8B-B14F-4D97-AF65-F5344CB8AC3E}">
        <p14:creationId xmlns:p14="http://schemas.microsoft.com/office/powerpoint/2010/main" val="243306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E03E4-121C-44CA-B4C8-AEFCA73309B7}"/>
              </a:ext>
            </a:extLst>
          </p:cNvPr>
          <p:cNvSpPr>
            <a:spLocks noGrp="1"/>
          </p:cNvSpPr>
          <p:nvPr>
            <p:ph type="sldNum" sz="quarter" idx="12"/>
          </p:nvPr>
        </p:nvSpPr>
        <p:spPr/>
        <p:txBody>
          <a:bodyPr/>
          <a:lstStyle/>
          <a:p>
            <a:fld id="{ADB58DA1-B2F1-45C7-8646-C2825988B19D}" type="slidenum">
              <a:rPr lang="en-US" smtClean="0"/>
              <a:pPr/>
              <a:t>18</a:t>
            </a:fld>
            <a:endParaRPr lang="en-US" dirty="0"/>
          </a:p>
        </p:txBody>
      </p:sp>
      <p:sp>
        <p:nvSpPr>
          <p:cNvPr id="3" name="Title 2">
            <a:extLst>
              <a:ext uri="{FF2B5EF4-FFF2-40B4-BE49-F238E27FC236}">
                <a16:creationId xmlns:a16="http://schemas.microsoft.com/office/drawing/2014/main" id="{C7E12248-6C71-CA56-FEDD-308899066888}"/>
              </a:ext>
            </a:extLst>
          </p:cNvPr>
          <p:cNvSpPr>
            <a:spLocks noGrp="1"/>
          </p:cNvSpPr>
          <p:nvPr>
            <p:ph type="title"/>
          </p:nvPr>
        </p:nvSpPr>
        <p:spPr/>
        <p:txBody>
          <a:bodyPr>
            <a:normAutofit fontScale="90000"/>
          </a:bodyPr>
          <a:lstStyle/>
          <a:p>
            <a:pPr algn="ctr"/>
            <a:r>
              <a:rPr lang="en-LT" dirty="0"/>
              <a:t>Dockerfile vs Docker Compose</a:t>
            </a:r>
          </a:p>
        </p:txBody>
      </p:sp>
      <p:sp>
        <p:nvSpPr>
          <p:cNvPr id="4" name="Content Placeholder 3">
            <a:extLst>
              <a:ext uri="{FF2B5EF4-FFF2-40B4-BE49-F238E27FC236}">
                <a16:creationId xmlns:a16="http://schemas.microsoft.com/office/drawing/2014/main" id="{786BE28B-8218-DDCF-DE95-B9583DABF7E8}"/>
              </a:ext>
            </a:extLst>
          </p:cNvPr>
          <p:cNvSpPr>
            <a:spLocks noGrp="1"/>
          </p:cNvSpPr>
          <p:nvPr>
            <p:ph idx="1"/>
          </p:nvPr>
        </p:nvSpPr>
        <p:spPr/>
        <p:txBody>
          <a:bodyPr/>
          <a:lstStyle/>
          <a:p>
            <a:pPr algn="l"/>
            <a:r>
              <a:rPr lang="en-GB" dirty="0">
                <a:latin typeface="Söhne"/>
              </a:rPr>
              <a:t>U</a:t>
            </a:r>
            <a:r>
              <a:rPr lang="en-GB" b="0" i="0" dirty="0">
                <a:effectLst/>
                <a:latin typeface="Söhne"/>
              </a:rPr>
              <a:t>se a </a:t>
            </a:r>
            <a:r>
              <a:rPr lang="en-GB" b="0" i="0" dirty="0" err="1">
                <a:effectLst/>
                <a:latin typeface="Söhne"/>
              </a:rPr>
              <a:t>Dockerfile</a:t>
            </a:r>
            <a:r>
              <a:rPr lang="en-GB" b="0" i="0" dirty="0">
                <a:effectLst/>
                <a:latin typeface="Söhne"/>
              </a:rPr>
              <a:t> when you need to create a custom image for your application, and you want to automate the process of building that image.</a:t>
            </a:r>
          </a:p>
          <a:p>
            <a:pPr algn="l"/>
            <a:endParaRPr lang="en-GB" dirty="0">
              <a:latin typeface="Söhne"/>
            </a:endParaRPr>
          </a:p>
          <a:p>
            <a:pPr algn="l"/>
            <a:r>
              <a:rPr lang="en-GB" b="0" i="0" dirty="0">
                <a:effectLst/>
                <a:latin typeface="Söhne"/>
              </a:rPr>
              <a:t> Use Docker Compose when you have an application that requires multiple services, and you want to manage them as a single entity. </a:t>
            </a:r>
          </a:p>
          <a:p>
            <a:pPr algn="l"/>
            <a:r>
              <a:rPr lang="en-GB" dirty="0">
                <a:latin typeface="Söhne"/>
              </a:rPr>
              <a:t>It’s </a:t>
            </a:r>
            <a:r>
              <a:rPr lang="en-GB" b="0" i="0" dirty="0">
                <a:effectLst/>
                <a:latin typeface="Söhne"/>
              </a:rPr>
              <a:t>worth noting that </a:t>
            </a:r>
            <a:r>
              <a:rPr lang="en-GB" b="0" i="0" dirty="0" err="1">
                <a:effectLst/>
                <a:latin typeface="Söhne"/>
              </a:rPr>
              <a:t>Dockerfile</a:t>
            </a:r>
            <a:r>
              <a:rPr lang="en-GB" b="0" i="0" dirty="0">
                <a:effectLst/>
                <a:latin typeface="Söhne"/>
              </a:rPr>
              <a:t> and Docker Compose can be used together in more complex scenarios where you need to build custom images for each service in your application and manage them as a group.</a:t>
            </a:r>
            <a:br>
              <a:rPr lang="en-GB" dirty="0"/>
            </a:br>
            <a:endParaRPr lang="en-LT" dirty="0"/>
          </a:p>
        </p:txBody>
      </p:sp>
    </p:spTree>
    <p:extLst>
      <p:ext uri="{BB962C8B-B14F-4D97-AF65-F5344CB8AC3E}">
        <p14:creationId xmlns:p14="http://schemas.microsoft.com/office/powerpoint/2010/main" val="141848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9D288-71F3-2A1D-C543-3F4007D6D922}"/>
              </a:ext>
            </a:extLst>
          </p:cNvPr>
          <p:cNvSpPr>
            <a:spLocks noGrp="1"/>
          </p:cNvSpPr>
          <p:nvPr>
            <p:ph type="sldNum" sz="quarter" idx="12"/>
          </p:nvPr>
        </p:nvSpPr>
        <p:spPr/>
        <p:txBody>
          <a:bodyPr/>
          <a:lstStyle/>
          <a:p>
            <a:fld id="{ADB58DA1-B2F1-45C7-8646-C2825988B19D}" type="slidenum">
              <a:rPr lang="en-US" smtClean="0"/>
              <a:pPr/>
              <a:t>19</a:t>
            </a:fld>
            <a:endParaRPr lang="en-US" dirty="0"/>
          </a:p>
        </p:txBody>
      </p:sp>
      <p:sp>
        <p:nvSpPr>
          <p:cNvPr id="3" name="Title 2">
            <a:extLst>
              <a:ext uri="{FF2B5EF4-FFF2-40B4-BE49-F238E27FC236}">
                <a16:creationId xmlns:a16="http://schemas.microsoft.com/office/drawing/2014/main" id="{D5B99C49-FF6E-52A9-99C7-CD4F622DE6F5}"/>
              </a:ext>
            </a:extLst>
          </p:cNvPr>
          <p:cNvSpPr>
            <a:spLocks noGrp="1"/>
          </p:cNvSpPr>
          <p:nvPr>
            <p:ph type="title"/>
          </p:nvPr>
        </p:nvSpPr>
        <p:spPr/>
        <p:txBody>
          <a:bodyPr>
            <a:normAutofit fontScale="90000"/>
          </a:bodyPr>
          <a:lstStyle/>
          <a:p>
            <a:pPr algn="ctr"/>
            <a:r>
              <a:rPr lang="en-LT" dirty="0"/>
              <a:t>Kubernetes</a:t>
            </a:r>
          </a:p>
        </p:txBody>
      </p:sp>
      <p:sp>
        <p:nvSpPr>
          <p:cNvPr id="4" name="Content Placeholder 3">
            <a:extLst>
              <a:ext uri="{FF2B5EF4-FFF2-40B4-BE49-F238E27FC236}">
                <a16:creationId xmlns:a16="http://schemas.microsoft.com/office/drawing/2014/main" id="{099D97A0-ED52-0C31-BF33-68865217BCFE}"/>
              </a:ext>
            </a:extLst>
          </p:cNvPr>
          <p:cNvSpPr>
            <a:spLocks noGrp="1"/>
          </p:cNvSpPr>
          <p:nvPr>
            <p:ph idx="1"/>
          </p:nvPr>
        </p:nvSpPr>
        <p:spPr>
          <a:xfrm>
            <a:off x="228600" y="753762"/>
            <a:ext cx="8686800" cy="3878961"/>
          </a:xfrm>
        </p:spPr>
        <p:txBody>
          <a:bodyPr/>
          <a:lstStyle/>
          <a:p>
            <a:r>
              <a:rPr lang="en-GB" sz="1800" b="1" dirty="0">
                <a:effectLst/>
                <a:latin typeface="SegoeUI"/>
              </a:rPr>
              <a:t>What is Kubernetes? </a:t>
            </a:r>
            <a:endParaRPr lang="en-GB" dirty="0"/>
          </a:p>
          <a:p>
            <a:r>
              <a:rPr lang="en-GB" sz="1800" dirty="0">
                <a:effectLst/>
                <a:latin typeface="SegoeUI"/>
              </a:rPr>
              <a:t>Kubernetes is an open source orchestration tool developed by Google for managing micro- services or containerized applications across a distributed cluster of nodes. </a:t>
            </a:r>
            <a:endParaRPr lang="en-GB" dirty="0"/>
          </a:p>
          <a:p>
            <a:r>
              <a:rPr lang="en-GB" sz="1800" dirty="0">
                <a:effectLst/>
                <a:latin typeface="SegoeUI"/>
              </a:rPr>
              <a:t>Kubernetes provides highly resilient infrastructure with zero downtime deployment capabilities, automatic rollback, scaling, and self-healing of containers (which consists of auto-placement, auto-restart, auto-replication, and scaling of containers on the basis of CPU usage). </a:t>
            </a:r>
            <a:endParaRPr lang="en-GB" dirty="0"/>
          </a:p>
          <a:p>
            <a:r>
              <a:rPr lang="en-GB" sz="1800" dirty="0">
                <a:effectLst/>
                <a:latin typeface="SegoeUI"/>
              </a:rPr>
              <a:t>Kubernetes created from Borg &amp; Omega projects by google as they use it to orchestrate they data </a:t>
            </a:r>
            <a:r>
              <a:rPr lang="en-GB" sz="1800" dirty="0" err="1">
                <a:effectLst/>
                <a:latin typeface="SegoeUI"/>
              </a:rPr>
              <a:t>center</a:t>
            </a:r>
            <a:r>
              <a:rPr lang="en-GB" sz="1800" dirty="0">
                <a:effectLst/>
                <a:latin typeface="SegoeUI"/>
              </a:rPr>
              <a:t> since 2003. </a:t>
            </a:r>
            <a:endParaRPr lang="en-GB" dirty="0"/>
          </a:p>
          <a:p>
            <a:r>
              <a:rPr lang="en-GB" sz="1800" dirty="0">
                <a:effectLst/>
                <a:latin typeface="SegoeUI"/>
              </a:rPr>
              <a:t>Google open-sourced </a:t>
            </a:r>
            <a:r>
              <a:rPr lang="en-GB" sz="1800" dirty="0" err="1">
                <a:effectLst/>
                <a:latin typeface="SegoeUI"/>
              </a:rPr>
              <a:t>kubernetes</a:t>
            </a:r>
            <a:r>
              <a:rPr lang="en-GB" sz="1800" dirty="0">
                <a:effectLst/>
                <a:latin typeface="SegoeUI"/>
              </a:rPr>
              <a:t> at 2014. </a:t>
            </a:r>
            <a:endParaRPr lang="en-GB" dirty="0"/>
          </a:p>
        </p:txBody>
      </p:sp>
    </p:spTree>
    <p:extLst>
      <p:ext uri="{BB962C8B-B14F-4D97-AF65-F5344CB8AC3E}">
        <p14:creationId xmlns:p14="http://schemas.microsoft.com/office/powerpoint/2010/main" val="15747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2</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5E7BE8-6B6E-771C-7318-85771B53A3E2}"/>
              </a:ext>
            </a:extLst>
          </p:cNvPr>
          <p:cNvSpPr>
            <a:spLocks noGrp="1"/>
          </p:cNvSpPr>
          <p:nvPr>
            <p:ph type="sldNum" sz="quarter" idx="12"/>
          </p:nvPr>
        </p:nvSpPr>
        <p:spPr/>
        <p:txBody>
          <a:bodyPr/>
          <a:lstStyle/>
          <a:p>
            <a:fld id="{ADB58DA1-B2F1-45C7-8646-C2825988B19D}" type="slidenum">
              <a:rPr lang="en-US" smtClean="0"/>
              <a:pPr/>
              <a:t>20</a:t>
            </a:fld>
            <a:endParaRPr lang="en-US" dirty="0"/>
          </a:p>
        </p:txBody>
      </p:sp>
      <p:sp>
        <p:nvSpPr>
          <p:cNvPr id="4" name="Content Placeholder 3">
            <a:extLst>
              <a:ext uri="{FF2B5EF4-FFF2-40B4-BE49-F238E27FC236}">
                <a16:creationId xmlns:a16="http://schemas.microsoft.com/office/drawing/2014/main" id="{500DEE99-F944-8C8C-40FF-05ACE3BC85CF}"/>
              </a:ext>
            </a:extLst>
          </p:cNvPr>
          <p:cNvSpPr>
            <a:spLocks noGrp="1"/>
          </p:cNvSpPr>
          <p:nvPr>
            <p:ph idx="1"/>
          </p:nvPr>
        </p:nvSpPr>
        <p:spPr>
          <a:xfrm>
            <a:off x="228600" y="101153"/>
            <a:ext cx="8686800" cy="4531570"/>
          </a:xfrm>
        </p:spPr>
        <p:txBody>
          <a:bodyPr/>
          <a:lstStyle/>
          <a:p>
            <a:r>
              <a:rPr lang="en-GB" sz="1800" b="1" dirty="0">
                <a:effectLst/>
                <a:latin typeface="SegoeUI"/>
              </a:rPr>
              <a:t>What Orchestration Do? </a:t>
            </a:r>
            <a:endParaRPr lang="en-GB" dirty="0"/>
          </a:p>
          <a:p>
            <a:pPr>
              <a:buFont typeface="Arial" panose="020B0604020202020204" pitchFamily="34" charset="0"/>
              <a:buChar char="•"/>
            </a:pPr>
            <a:r>
              <a:rPr lang="en-GB" sz="1800" dirty="0">
                <a:effectLst/>
                <a:latin typeface="SegoeUI"/>
              </a:rPr>
              <a:t>Configuring and scheduling of containers. </a:t>
            </a:r>
            <a:endParaRPr lang="en-GB" dirty="0">
              <a:effectLst/>
            </a:endParaRPr>
          </a:p>
          <a:p>
            <a:pPr>
              <a:buFont typeface="Arial" panose="020B0604020202020204" pitchFamily="34" charset="0"/>
              <a:buChar char="•"/>
            </a:pPr>
            <a:r>
              <a:rPr lang="en-GB" sz="1800" dirty="0">
                <a:effectLst/>
                <a:latin typeface="SegoeUI"/>
              </a:rPr>
              <a:t>Provisioning and deployments of containers. </a:t>
            </a:r>
            <a:endParaRPr lang="en-GB" dirty="0">
              <a:effectLst/>
            </a:endParaRPr>
          </a:p>
          <a:p>
            <a:pPr>
              <a:buFont typeface="Arial" panose="020B0604020202020204" pitchFamily="34" charset="0"/>
              <a:buChar char="•"/>
            </a:pPr>
            <a:r>
              <a:rPr lang="en-GB" sz="1800" dirty="0">
                <a:effectLst/>
                <a:latin typeface="SegoeUI"/>
              </a:rPr>
              <a:t>High Availability of containers. </a:t>
            </a:r>
            <a:endParaRPr lang="en-GB" dirty="0">
              <a:effectLst/>
            </a:endParaRPr>
          </a:p>
          <a:p>
            <a:pPr>
              <a:buFont typeface="Arial" panose="020B0604020202020204" pitchFamily="34" charset="0"/>
              <a:buChar char="•"/>
            </a:pPr>
            <a:r>
              <a:rPr lang="en-GB" sz="1800" dirty="0">
                <a:effectLst/>
                <a:latin typeface="SegoeUI"/>
              </a:rPr>
              <a:t>Configuration of the applications that run in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Scaling of containers to equally balance the application workloads across infrastructure. </a:t>
            </a:r>
            <a:endParaRPr lang="en-GB" dirty="0">
              <a:effectLst/>
            </a:endParaRPr>
          </a:p>
          <a:p>
            <a:pPr>
              <a:buFont typeface="Arial" panose="020B0604020202020204" pitchFamily="34" charset="0"/>
              <a:buChar char="•"/>
            </a:pPr>
            <a:r>
              <a:rPr lang="en-GB" sz="1800" dirty="0">
                <a:effectLst/>
                <a:latin typeface="SegoeUI"/>
              </a:rPr>
              <a:t>Allocation of HW resources between containers. </a:t>
            </a:r>
            <a:endParaRPr lang="en-GB" dirty="0">
              <a:effectLst/>
            </a:endParaRPr>
          </a:p>
          <a:p>
            <a:pPr>
              <a:buFont typeface="Arial" panose="020B0604020202020204" pitchFamily="34" charset="0"/>
              <a:buChar char="•"/>
            </a:pPr>
            <a:r>
              <a:rPr lang="en-GB" sz="1800" dirty="0">
                <a:effectLst/>
                <a:latin typeface="SegoeUI"/>
              </a:rPr>
              <a:t>Load balancing, traffic routing and service discovery of containers. </a:t>
            </a:r>
            <a:endParaRPr lang="en-GB" dirty="0">
              <a:effectLst/>
            </a:endParaRPr>
          </a:p>
          <a:p>
            <a:pPr>
              <a:buFont typeface="Arial" panose="020B0604020202020204" pitchFamily="34" charset="0"/>
              <a:buChar char="•"/>
            </a:pPr>
            <a:r>
              <a:rPr lang="en-GB" sz="1800" dirty="0">
                <a:effectLst/>
                <a:latin typeface="SegoeUI"/>
              </a:rPr>
              <a:t>Health monitoring of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Securing the interactions between containers. </a:t>
            </a:r>
            <a:endParaRPr lang="en-GB" dirty="0">
              <a:effectLst/>
            </a:endParaRPr>
          </a:p>
          <a:p>
            <a:endParaRPr lang="en-LT" dirty="0"/>
          </a:p>
        </p:txBody>
      </p:sp>
    </p:spTree>
    <p:extLst>
      <p:ext uri="{BB962C8B-B14F-4D97-AF65-F5344CB8AC3E}">
        <p14:creationId xmlns:p14="http://schemas.microsoft.com/office/powerpoint/2010/main" val="1711141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4DB047-452D-7F71-80A7-C322622F553F}"/>
              </a:ext>
            </a:extLst>
          </p:cNvPr>
          <p:cNvSpPr>
            <a:spLocks noGrp="1"/>
          </p:cNvSpPr>
          <p:nvPr>
            <p:ph type="sldNum" sz="quarter" idx="12"/>
          </p:nvPr>
        </p:nvSpPr>
        <p:spPr/>
        <p:txBody>
          <a:bodyPr/>
          <a:lstStyle/>
          <a:p>
            <a:fld id="{ADB58DA1-B2F1-45C7-8646-C2825988B19D}" type="slidenum">
              <a:rPr lang="en-US" smtClean="0"/>
              <a:pPr/>
              <a:t>21</a:t>
            </a:fld>
            <a:endParaRPr lang="en-US" dirty="0"/>
          </a:p>
        </p:txBody>
      </p:sp>
      <p:sp>
        <p:nvSpPr>
          <p:cNvPr id="4" name="Content Placeholder 3">
            <a:extLst>
              <a:ext uri="{FF2B5EF4-FFF2-40B4-BE49-F238E27FC236}">
                <a16:creationId xmlns:a16="http://schemas.microsoft.com/office/drawing/2014/main" id="{771733BE-7422-5852-3367-271180983E15}"/>
              </a:ext>
            </a:extLst>
          </p:cNvPr>
          <p:cNvSpPr>
            <a:spLocks noGrp="1"/>
          </p:cNvSpPr>
          <p:nvPr>
            <p:ph idx="1"/>
          </p:nvPr>
        </p:nvSpPr>
        <p:spPr>
          <a:xfrm>
            <a:off x="228600" y="101153"/>
            <a:ext cx="3614195" cy="3442220"/>
          </a:xfrm>
        </p:spPr>
        <p:txBody>
          <a:bodyPr/>
          <a:lstStyle/>
          <a:p>
            <a:pPr marL="0" indent="0">
              <a:buNone/>
            </a:pPr>
            <a:r>
              <a:rPr lang="en-GB" sz="1600" b="1" dirty="0">
                <a:effectLst/>
                <a:latin typeface="SegoeUI"/>
              </a:rPr>
              <a:t>Container Orchestrator </a:t>
            </a:r>
            <a:endParaRPr lang="en-GB" sz="1800" b="1" dirty="0"/>
          </a:p>
          <a:p>
            <a:pPr marL="0" indent="0">
              <a:buNone/>
            </a:pPr>
            <a:r>
              <a:rPr lang="en-GB" sz="1100" dirty="0">
                <a:effectLst/>
                <a:latin typeface="Segoe UI" panose="020B0502040204020203" pitchFamily="34" charset="0"/>
                <a:cs typeface="Segoe UI" panose="020B0502040204020203" pitchFamily="34" charset="0"/>
              </a:rPr>
              <a:t>Docker Swarm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Mesos (Mesos Sphere)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Normand</a:t>
            </a:r>
          </a:p>
          <a:p>
            <a:pPr marL="0" indent="0">
              <a:buNone/>
            </a:pPr>
            <a:r>
              <a:rPr lang="en-GB" sz="1100" dirty="0">
                <a:effectLst/>
                <a:latin typeface="Segoe UI" panose="020B0502040204020203" pitchFamily="34" charset="0"/>
                <a:cs typeface="Segoe UI" panose="020B0502040204020203" pitchFamily="34" charset="0"/>
              </a:rPr>
              <a:t>Cloud Foundry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Cattel </a:t>
            </a:r>
          </a:p>
          <a:p>
            <a:pPr marL="0" indent="0">
              <a:buNone/>
            </a:pPr>
            <a:r>
              <a:rPr lang="en-GB" sz="1100" dirty="0">
                <a:effectLst/>
                <a:latin typeface="Segoe UI" panose="020B0502040204020203" pitchFamily="34" charset="0"/>
                <a:cs typeface="Segoe UI" panose="020B0502040204020203" pitchFamily="34" charset="0"/>
              </a:rPr>
              <a:t>Cloud (Azure, Amazon, Google, Alibaba, IBM) </a:t>
            </a:r>
            <a:endParaRPr lang="en-GB" sz="1100" dirty="0">
              <a:latin typeface="Segoe UI" panose="020B0502040204020203" pitchFamily="34" charset="0"/>
              <a:cs typeface="Segoe UI" panose="020B0502040204020203" pitchFamily="34" charset="0"/>
            </a:endParaRPr>
          </a:p>
        </p:txBody>
      </p:sp>
      <p:pic>
        <p:nvPicPr>
          <p:cNvPr id="8" name="Picture 7" descr="Graphical user interface, diagram, text&#10;&#10;Description automatically generated">
            <a:extLst>
              <a:ext uri="{FF2B5EF4-FFF2-40B4-BE49-F238E27FC236}">
                <a16:creationId xmlns:a16="http://schemas.microsoft.com/office/drawing/2014/main" id="{B2132B80-049F-C849-F467-BA9D64CDA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1" y="1610808"/>
            <a:ext cx="5760452" cy="2983448"/>
          </a:xfrm>
          <a:prstGeom prst="rect">
            <a:avLst/>
          </a:prstGeom>
        </p:spPr>
      </p:pic>
      <p:sp>
        <p:nvSpPr>
          <p:cNvPr id="9" name="Content Placeholder 3">
            <a:extLst>
              <a:ext uri="{FF2B5EF4-FFF2-40B4-BE49-F238E27FC236}">
                <a16:creationId xmlns:a16="http://schemas.microsoft.com/office/drawing/2014/main" id="{10C87AE2-0385-692D-1E31-E38C6A4D1E90}"/>
              </a:ext>
            </a:extLst>
          </p:cNvPr>
          <p:cNvSpPr txBox="1">
            <a:spLocks/>
          </p:cNvSpPr>
          <p:nvPr/>
        </p:nvSpPr>
        <p:spPr>
          <a:xfrm>
            <a:off x="4399344" y="0"/>
            <a:ext cx="4744655" cy="3981691"/>
          </a:xfrm>
          <a:prstGeom prst="rect">
            <a:avLst/>
          </a:prstGeom>
        </p:spPr>
        <p:txBody>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0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Wingdings" panose="05000000000000000000" pitchFamily="2" charset="2"/>
              <a:buChar char="Ø"/>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100" b="1" dirty="0">
                <a:latin typeface="Segoe UI" panose="020B0502040204020203" pitchFamily="34" charset="0"/>
                <a:cs typeface="Segoe UI" panose="020B0502040204020203" pitchFamily="34" charset="0"/>
              </a:rPr>
              <a:t>Kubernetes</a:t>
            </a:r>
            <a:r>
              <a:rPr lang="en-GB" sz="1100" dirty="0">
                <a:latin typeface="Segoe UI" panose="020B0502040204020203" pitchFamily="34" charset="0"/>
                <a:cs typeface="Segoe UI" panose="020B0502040204020203" pitchFamily="34" charset="0"/>
              </a:rPr>
              <a:t> </a:t>
            </a:r>
            <a:r>
              <a:rPr lang="en-GB" sz="1100" b="1" dirty="0">
                <a:latin typeface="Segoe UI" panose="020B0502040204020203" pitchFamily="34" charset="0"/>
                <a:cs typeface="Segoe UI" panose="020B0502040204020203" pitchFamily="34" charset="0"/>
              </a:rPr>
              <a:t>Components and Architecture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8s Master Node</a:t>
            </a:r>
            <a:r>
              <a:rPr lang="en-GB" sz="1100" dirty="0">
                <a:latin typeface="Segoe UI" panose="020B0502040204020203" pitchFamily="34" charset="0"/>
                <a:cs typeface="Segoe UI" panose="020B0502040204020203" pitchFamily="34" charset="0"/>
              </a:rPr>
              <a:t>: the master server that will create the cluster and it has all the components and service that manage, plan, schedule and monitor all the worker nodes.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Worker Node</a:t>
            </a:r>
            <a:r>
              <a:rPr lang="en-GB" sz="1100" dirty="0">
                <a:latin typeface="Segoe UI" panose="020B0502040204020203" pitchFamily="34" charset="0"/>
                <a:cs typeface="Segoe UI" panose="020B0502040204020203" pitchFamily="34" charset="0"/>
              </a:rPr>
              <a:t>: the server that has host the applications as Pods and containers. </a:t>
            </a:r>
          </a:p>
          <a:p>
            <a:pPr marL="0" indent="0">
              <a:buFont typeface="Arial" panose="020B0604020202020204" pitchFamily="34" charset="0"/>
              <a:buNone/>
            </a:pPr>
            <a:r>
              <a:rPr lang="en-GB" sz="1100" dirty="0">
                <a:latin typeface="Segoe UI" panose="020B0502040204020203" pitchFamily="34" charset="0"/>
                <a:cs typeface="Segoe UI" panose="020B0502040204020203" pitchFamily="34" charset="0"/>
              </a:rPr>
              <a:t>Can make more than master server to make HA for the K8s components </a:t>
            </a:r>
          </a:p>
          <a:p>
            <a:pPr marL="0" indent="0">
              <a:buFont typeface="Arial" panose="020B0604020202020204" pitchFamily="34" charset="0"/>
              <a:buNone/>
            </a:pPr>
            <a:endParaRPr lang="en-GB"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42396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3</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4</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2144C-032A-D84E-A108-797FBD7D1E93}"/>
              </a:ext>
            </a:extLst>
          </p:cNvPr>
          <p:cNvSpPr>
            <a:spLocks noGrp="1"/>
          </p:cNvSpPr>
          <p:nvPr>
            <p:ph type="sldNum" sz="quarter" idx="12"/>
          </p:nvPr>
        </p:nvSpPr>
        <p:spPr/>
        <p:txBody>
          <a:bodyPr/>
          <a:lstStyle/>
          <a:p>
            <a:fld id="{ADB58DA1-B2F1-45C7-8646-C2825988B19D}" type="slidenum">
              <a:rPr lang="en-US" smtClean="0"/>
              <a:pPr/>
              <a:t>5</a:t>
            </a:fld>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7D9117CC-E5FD-0771-3F32-8A1EED2B34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89652"/>
            <a:ext cx="8915400" cy="3871161"/>
          </a:xfrm>
        </p:spPr>
      </p:pic>
      <p:sp>
        <p:nvSpPr>
          <p:cNvPr id="5" name="Text Placeholder 4">
            <a:extLst>
              <a:ext uri="{FF2B5EF4-FFF2-40B4-BE49-F238E27FC236}">
                <a16:creationId xmlns:a16="http://schemas.microsoft.com/office/drawing/2014/main" id="{AF43E858-0BE3-E248-981E-F49D47DCE50B}"/>
              </a:ext>
            </a:extLst>
          </p:cNvPr>
          <p:cNvSpPr>
            <a:spLocks noGrp="1"/>
          </p:cNvSpPr>
          <p:nvPr>
            <p:ph type="body" sz="quarter" idx="13"/>
          </p:nvPr>
        </p:nvSpPr>
        <p:spPr>
          <a:xfrm>
            <a:off x="342900" y="4019550"/>
            <a:ext cx="8686800" cy="468312"/>
          </a:xfrm>
        </p:spPr>
        <p:txBody>
          <a:bodyPr/>
          <a:lstStyle/>
          <a:p>
            <a:r>
              <a:rPr lang="en-GB" sz="1800" dirty="0">
                <a:effectLst/>
                <a:latin typeface="Helvetica" pitchFamily="2" charset="0"/>
              </a:rPr>
              <a:t>Docker is similar (in spirit) to Virtual Environments but at a File System level </a:t>
            </a:r>
            <a:endParaRPr lang="en-GB" dirty="0">
              <a:effectLst/>
            </a:endParaRPr>
          </a:p>
        </p:txBody>
      </p:sp>
      <p:pic>
        <p:nvPicPr>
          <p:cNvPr id="1026" name="Picture 2" descr="page3image34223520">
            <a:extLst>
              <a:ext uri="{FF2B5EF4-FFF2-40B4-BE49-F238E27FC236}">
                <a16:creationId xmlns:a16="http://schemas.microsoft.com/office/drawing/2014/main" id="{82FDBD59-4218-A565-4D83-7013925D6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510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3image34212080">
            <a:extLst>
              <a:ext uri="{FF2B5EF4-FFF2-40B4-BE49-F238E27FC236}">
                <a16:creationId xmlns:a16="http://schemas.microsoft.com/office/drawing/2014/main" id="{8EC24F7A-DBF8-A5EA-82A6-46B2363F1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51000" cy="2120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image34216240">
            <a:extLst>
              <a:ext uri="{FF2B5EF4-FFF2-40B4-BE49-F238E27FC236}">
                <a16:creationId xmlns:a16="http://schemas.microsoft.com/office/drawing/2014/main" id="{C0DF4170-5A9B-1638-0DE4-C684B1FE3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510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25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6</a:t>
            </a:fld>
            <a:endParaRPr lang="en-US" dirty="0"/>
          </a:p>
        </p:txBody>
      </p:sp>
      <p:sp>
        <p:nvSpPr>
          <p:cNvPr id="3" name="Title 2"/>
          <p:cNvSpPr>
            <a:spLocks noGrp="1"/>
          </p:cNvSpPr>
          <p:nvPr>
            <p:ph type="title"/>
          </p:nvPr>
        </p:nvSpPr>
        <p:spPr/>
        <p:txBody>
          <a:bodyPr>
            <a:normAutofit fontScale="90000"/>
          </a:bodyPr>
          <a:lstStyle/>
          <a:p>
            <a:r>
              <a:rPr lang="en-US" dirty="0"/>
              <a:t>Container Consolidation Testing</a:t>
            </a:r>
          </a:p>
        </p:txBody>
      </p:sp>
      <p:sp>
        <p:nvSpPr>
          <p:cNvPr id="4" name="Content Placeholder 3"/>
          <p:cNvSpPr>
            <a:spLocks noGrp="1"/>
          </p:cNvSpPr>
          <p:nvPr>
            <p:ph idx="1"/>
          </p:nvPr>
        </p:nvSpPr>
        <p:spPr>
          <a:xfrm>
            <a:off x="228600" y="1501541"/>
            <a:ext cx="8686800" cy="3131182"/>
          </a:xfrm>
        </p:spPr>
        <p:txBody>
          <a:bodyPr/>
          <a:lstStyle/>
          <a:p>
            <a:r>
              <a:rPr lang="en-US" dirty="0">
                <a:solidFill>
                  <a:schemeClr val="tx1"/>
                </a:solidFill>
              </a:rPr>
              <a:t>Testing done by HPE, Docker and Industry Consultant</a:t>
            </a:r>
          </a:p>
          <a:p>
            <a:r>
              <a:rPr lang="en-US" dirty="0">
                <a:solidFill>
                  <a:schemeClr val="tx1"/>
                </a:solidFill>
              </a:rPr>
              <a:t>Components:</a:t>
            </a:r>
          </a:p>
          <a:p>
            <a:pPr lvl="1"/>
            <a:r>
              <a:rPr lang="en-US" dirty="0">
                <a:solidFill>
                  <a:schemeClr val="tx1"/>
                </a:solidFill>
              </a:rPr>
              <a:t>Docker CS Engine 1.12.3</a:t>
            </a:r>
          </a:p>
          <a:p>
            <a:pPr lvl="1"/>
            <a:r>
              <a:rPr lang="en-US" dirty="0">
                <a:solidFill>
                  <a:schemeClr val="tx1"/>
                </a:solidFill>
              </a:rPr>
              <a:t>VMware </a:t>
            </a:r>
            <a:r>
              <a:rPr lang="en-US" dirty="0" err="1">
                <a:solidFill>
                  <a:schemeClr val="tx1"/>
                </a:solidFill>
              </a:rPr>
              <a:t>ESXi</a:t>
            </a:r>
            <a:r>
              <a:rPr lang="en-US" dirty="0">
                <a:solidFill>
                  <a:schemeClr val="tx1"/>
                </a:solidFill>
              </a:rPr>
              <a:t> 6</a:t>
            </a:r>
          </a:p>
          <a:p>
            <a:pPr lvl="1"/>
            <a:r>
              <a:rPr lang="en-US" dirty="0" err="1">
                <a:solidFill>
                  <a:schemeClr val="tx1"/>
                </a:solidFill>
              </a:rPr>
              <a:t>SysBench</a:t>
            </a:r>
            <a:r>
              <a:rPr lang="en-US" dirty="0">
                <a:solidFill>
                  <a:schemeClr val="tx1"/>
                </a:solidFill>
              </a:rPr>
              <a:t> 1.0 (Nov 2016)</a:t>
            </a:r>
          </a:p>
          <a:p>
            <a:pPr lvl="1"/>
            <a:r>
              <a:rPr lang="en-US" dirty="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Storage</a:t>
            </a: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7</a:t>
            </a:fld>
            <a:endParaRPr lang="en-US" dirty="0"/>
          </a:p>
        </p:txBody>
      </p:sp>
      <p:sp>
        <p:nvSpPr>
          <p:cNvPr id="3" name="Title 2"/>
          <p:cNvSpPr>
            <a:spLocks noGrp="1"/>
          </p:cNvSpPr>
          <p:nvPr>
            <p:ph type="title"/>
          </p:nvPr>
        </p:nvSpPr>
        <p:spPr/>
        <p:txBody>
          <a:bodyPr>
            <a:normAutofit fontScale="90000"/>
          </a:bodyPr>
          <a:lstStyle/>
          <a:p>
            <a:r>
              <a:rPr lang="en-US" dirty="0"/>
              <a:t>Testing Scenarios</a:t>
            </a:r>
          </a:p>
        </p:txBody>
      </p:sp>
      <p:sp>
        <p:nvSpPr>
          <p:cNvPr id="5" name="Text Placeholder 4"/>
          <p:cNvSpPr>
            <a:spLocks noGrp="1"/>
          </p:cNvSpPr>
          <p:nvPr>
            <p:ph type="body" sz="quarter" idx="13"/>
          </p:nvPr>
        </p:nvSpPr>
        <p:spPr/>
        <p:txBody>
          <a:bodyPr/>
          <a:lstStyle/>
          <a:p>
            <a:r>
              <a:rPr lang="en-US" dirty="0"/>
              <a:t>Measure </a:t>
            </a:r>
            <a:r>
              <a:rPr lang="en-US" dirty="0" err="1"/>
              <a:t>SysBench</a:t>
            </a:r>
            <a:r>
              <a:rPr lang="en-US" dirty="0"/>
              <a:t> performance across 3 configurations</a:t>
            </a:r>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a:t>Need to replace this graphic w/ the one w/ 8 boxes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a:t>Scenario 1:</a:t>
            </a:r>
            <a:br>
              <a:rPr lang="en-US" sz="1600" dirty="0"/>
            </a:br>
            <a:r>
              <a:rPr lang="en-US" sz="1600" dirty="0"/>
              <a:t>8 VMs</a:t>
            </a:r>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a:t>Scenario 2:</a:t>
            </a:r>
            <a:br>
              <a:rPr lang="en-US" sz="1600" dirty="0"/>
            </a:br>
            <a:r>
              <a:rPr lang="en-US" sz="1600" dirty="0"/>
              <a:t>1 VM w/ 8 Containers</a:t>
            </a:r>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a:t>Scenario 3:</a:t>
            </a:r>
            <a:br>
              <a:rPr lang="en-US" sz="1600" dirty="0"/>
            </a:br>
            <a:r>
              <a:rPr lang="en-US" sz="1600" dirty="0"/>
              <a:t>8 Containers on Bare Metal</a:t>
            </a:r>
          </a:p>
        </p:txBody>
      </p:sp>
    </p:spTree>
    <p:extLst>
      <p:ext uri="{BB962C8B-B14F-4D97-AF65-F5344CB8AC3E}">
        <p14:creationId xmlns:p14="http://schemas.microsoft.com/office/powerpoint/2010/main" val="18597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8</a:t>
            </a:fld>
            <a:endParaRPr lang="en-US" dirty="0"/>
          </a:p>
        </p:txBody>
      </p:sp>
      <p:sp>
        <p:nvSpPr>
          <p:cNvPr id="3" name="Title 2"/>
          <p:cNvSpPr>
            <a:spLocks noGrp="1"/>
          </p:cNvSpPr>
          <p:nvPr>
            <p:ph type="title"/>
          </p:nvPr>
        </p:nvSpPr>
        <p:spPr/>
        <p:txBody>
          <a:bodyPr>
            <a:normAutofit fontScale="90000"/>
          </a:bodyPr>
          <a:lstStyle/>
          <a:p>
            <a:r>
              <a:rPr lang="en-US" dirty="0"/>
              <a:t>Results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a:t>Moving from VMs to containers increases performance 27% to 46%</a:t>
            </a:r>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a:t>Results are after VM and </a:t>
            </a:r>
            <a:r>
              <a:rPr lang="en-US" sz="1400"/>
              <a:t>Container Tuning</a:t>
            </a:r>
            <a:endParaRPr lang="en-US" sz="1400" dirty="0"/>
          </a:p>
        </p:txBody>
      </p:sp>
    </p:spTree>
    <p:extLst>
      <p:ext uri="{BB962C8B-B14F-4D97-AF65-F5344CB8AC3E}">
        <p14:creationId xmlns:p14="http://schemas.microsoft.com/office/powerpoint/2010/main" val="55935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9</a:t>
            </a:fld>
            <a:endParaRPr lang="en-US" dirty="0"/>
          </a:p>
        </p:txBody>
      </p:sp>
      <p:sp>
        <p:nvSpPr>
          <p:cNvPr id="3" name="Title 2"/>
          <p:cNvSpPr>
            <a:spLocks noGrp="1"/>
          </p:cNvSpPr>
          <p:nvPr>
            <p:ph type="title"/>
          </p:nvPr>
        </p:nvSpPr>
        <p:spPr/>
        <p:txBody>
          <a:bodyPr>
            <a:normAutofit fontScale="90000"/>
          </a:bodyPr>
          <a:lstStyle/>
          <a:p>
            <a:r>
              <a:rPr lang="en-US" dirty="0"/>
              <a:t>Additional Savings</a:t>
            </a:r>
          </a:p>
        </p:txBody>
      </p:sp>
      <p:sp>
        <p:nvSpPr>
          <p:cNvPr id="5" name="Text Placeholder 4"/>
          <p:cNvSpPr>
            <a:spLocks noGrp="1"/>
          </p:cNvSpPr>
          <p:nvPr>
            <p:ph type="body" sz="quarter" idx="13"/>
          </p:nvPr>
        </p:nvSpPr>
        <p:spPr/>
        <p:txBody>
          <a:bodyPr/>
          <a:lstStyle/>
          <a:p>
            <a:r>
              <a:rPr lang="en-US" dirty="0"/>
              <a:t>Docker allowed for savings in memory and disk as well</a:t>
            </a:r>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11009</TotalTime>
  <Words>3797</Words>
  <Application>Microsoft Macintosh PowerPoint</Application>
  <PresentationFormat>On-screen Show (16:9)</PresentationFormat>
  <Paragraphs>320</Paragraphs>
  <Slides>21</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Consolas</vt:lpstr>
      <vt:lpstr>Helvetica</vt:lpstr>
      <vt:lpstr>Menlo</vt:lpstr>
      <vt:lpstr>Segoe UI</vt:lpstr>
      <vt:lpstr>SegoeUI</vt:lpstr>
      <vt:lpstr>Söhne</vt:lpstr>
      <vt:lpstr>SymbolMT</vt:lpstr>
      <vt:lpstr>Wingdings</vt:lpstr>
      <vt:lpstr>Office Theme</vt:lpstr>
      <vt:lpstr>PowerPoint Presentation</vt:lpstr>
      <vt:lpstr>Docker containers are NOT VMs</vt:lpstr>
      <vt:lpstr>VMs</vt:lpstr>
      <vt:lpstr>Containers</vt:lpstr>
      <vt:lpstr>PowerPoint Presentation</vt:lpstr>
      <vt:lpstr>Container Consolidation Testing</vt:lpstr>
      <vt:lpstr>Testing Scenarios</vt:lpstr>
      <vt:lpstr>Results</vt:lpstr>
      <vt:lpstr>Additional Savings</vt:lpstr>
      <vt:lpstr>PowerPoint Presentation</vt:lpstr>
      <vt:lpstr>Put it all together: Build, Ship, Run Workflow</vt:lpstr>
      <vt:lpstr>Some Docker vocabulary</vt:lpstr>
      <vt:lpstr>Enterprises are looking to Docker for critical transformations</vt:lpstr>
      <vt:lpstr>Docker delivers speed, flexibility and savings</vt:lpstr>
      <vt:lpstr>Basic Docker Commands</vt:lpstr>
      <vt:lpstr>Dockerfile – Linux Example</vt:lpstr>
      <vt:lpstr>Dockerfile - Instructions  </vt:lpstr>
      <vt:lpstr>Dockerfile vs Docker Compose</vt:lpstr>
      <vt:lpstr>Kubernetes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Karolis Liutackas</cp:lastModifiedBy>
  <cp:revision>181</cp:revision>
  <dcterms:created xsi:type="dcterms:W3CDTF">2016-07-05T15:17:21Z</dcterms:created>
  <dcterms:modified xsi:type="dcterms:W3CDTF">2023-03-01T10:29:38Z</dcterms:modified>
</cp:coreProperties>
</file>